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6650CE-75E4-4297-B60D-CF90CAEC2787}">
  <a:tblStyle styleId="{176650CE-75E4-4297-B60D-CF90CAEC2787}"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DFD4A24-033A-4F6B-9707-BE5D69BFC42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p:cViewPr varScale="1">
        <p:scale>
          <a:sx n="147" d="100"/>
          <a:sy n="147" d="100"/>
        </p:scale>
        <p:origin x="6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1e51de2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1e51de2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 normal CT chest - heart in middle, black spaces = clear lungs, spinal cord at bottom of image, rib cage and sternum are white on border of chest </a:t>
            </a:r>
            <a:endParaRPr dirty="0"/>
          </a:p>
          <a:p>
            <a:pPr marL="0" lvl="0" indent="0" algn="l" rtl="0">
              <a:spcBef>
                <a:spcPts val="0"/>
              </a:spcBef>
              <a:spcAft>
                <a:spcPts val="0"/>
              </a:spcAft>
              <a:buNone/>
            </a:pPr>
            <a:r>
              <a:rPr lang="en" dirty="0"/>
              <a:t>Right = CT of patient with COVID-19 = lungs filled with “ground glass opacities,” showing that there is fluid in the lungs and evidence of a serious disease process</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37980929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37980929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31e51de2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31e51d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79809290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7980929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37980929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37980929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31e51de2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31e51de2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fb84800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fb84800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fb848003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fb84800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31e51de2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31e51d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31e51d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31e51d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intubation: laryngoscope allows for visualization </a:t>
            </a:r>
            <a:endParaRPr/>
          </a:p>
          <a:p>
            <a:pPr marL="0" lvl="0" indent="0" algn="l" rtl="0">
              <a:spcBef>
                <a:spcPts val="0"/>
              </a:spcBef>
              <a:spcAft>
                <a:spcPts val="0"/>
              </a:spcAft>
              <a:buNone/>
            </a:pPr>
            <a:r>
              <a:rPr lang="en"/>
              <a:t>Endotracheal tube is positioned in trachea 4-6 cm above carina (where trachea splits into bronchi) </a:t>
            </a:r>
            <a:endParaRPr/>
          </a:p>
          <a:p>
            <a:pPr marL="0" lvl="0" indent="0" algn="l" rtl="0">
              <a:spcBef>
                <a:spcPts val="0"/>
              </a:spcBef>
              <a:spcAft>
                <a:spcPts val="0"/>
              </a:spcAft>
              <a:buNone/>
            </a:pPr>
            <a:r>
              <a:rPr lang="en"/>
              <a:t>Cuff is inflated to keep tube in place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379809290_3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379809290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minutes) BREAKOUT ROOMS: Advantages v. Disadvantages of Telehealth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31e51de2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31e51de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1e51de2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1e51de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04800" algn="l" rtl="0">
              <a:lnSpc>
                <a:spcPct val="115000"/>
              </a:lnSpc>
              <a:spcBef>
                <a:spcPts val="0"/>
              </a:spcBef>
              <a:spcAft>
                <a:spcPts val="0"/>
              </a:spcAft>
              <a:buClr>
                <a:schemeClr val="dk1"/>
              </a:buClr>
              <a:buSzPts val="1200"/>
              <a:buChar char="○"/>
            </a:pPr>
            <a:r>
              <a:rPr lang="en"/>
              <a:t>V</a:t>
            </a:r>
            <a:r>
              <a:rPr lang="en" sz="1200">
                <a:solidFill>
                  <a:schemeClr val="dk1"/>
                </a:solidFill>
              </a:rPr>
              <a:t>olume: how big of a breath do you want the patient to take? </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Respiratory rate: how fast do you want the patient to breathe? </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I:E ratio (Inspiratory: expiratory ratio): How long do you want the inhales to be, compared to the exhales? </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FiO2 (Fraction of inspired oxygen): What percentage oxygen is the air flowing through the tube? </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PEEP (Positive end expiratory pressure): Do you want to continue to provide pressure flow during the exhale? This is done to keep the alveoli from collapsing. </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fb848003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fb84800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fb848003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fb84800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did COVID emerge as a novel virus? </a:t>
            </a:r>
            <a:br>
              <a:rPr lang="en"/>
            </a:br>
            <a:r>
              <a:rPr lang="en" sz="1200" b="1">
                <a:solidFill>
                  <a:schemeClr val="dk1"/>
                </a:solidFill>
                <a:latin typeface="Times New Roman"/>
                <a:ea typeface="Times New Roman"/>
                <a:cs typeface="Times New Roman"/>
                <a:sym typeface="Times New Roman"/>
              </a:rPr>
              <a:t>How is COVID-19 spread?</a:t>
            </a: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How does COVID-19 replicate in the body?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fb848003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fb848003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What are the symptoms of COVID-19?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1e51de2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31e51de2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Alveoli </a:t>
            </a:r>
            <a:endParaRPr/>
          </a:p>
          <a:p>
            <a:pPr marL="457200" lvl="0" indent="-298450" algn="l" rtl="0">
              <a:spcBef>
                <a:spcPts val="0"/>
              </a:spcBef>
              <a:spcAft>
                <a:spcPts val="0"/>
              </a:spcAft>
              <a:buSzPts val="1100"/>
              <a:buAutoNum type="arabicPeriod"/>
            </a:pPr>
            <a:r>
              <a:rPr lang="en"/>
              <a:t>Leaky capillaries -- immune system has capillaries become leaky to allow white blood cells and other components of immune system in bloodstream to get into tissue, but fluid escapes as well </a:t>
            </a:r>
            <a:endParaRPr/>
          </a:p>
          <a:p>
            <a:pPr marL="457200" lvl="0" indent="-298450" algn="l" rtl="0">
              <a:spcBef>
                <a:spcPts val="0"/>
              </a:spcBef>
              <a:spcAft>
                <a:spcPts val="0"/>
              </a:spcAft>
              <a:buSzPts val="1100"/>
              <a:buAutoNum type="arabicPeriod"/>
            </a:pPr>
            <a:r>
              <a:rPr lang="en"/>
              <a:t>Use pressure on ventilator (PEEP)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fb848003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fb848003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the PEEP setting on ventilators helps patients with ARDS - pressure pushes fluid out of alveoli/interstitum and into the bloodstream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fb848003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b84800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Public Health Principles: Flattening the Curve, Quarantine, and Contact Tracing</a:t>
            </a:r>
            <a:endParaRPr sz="1200"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379809290_3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379809290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Jessica should pop in by at least 18 mins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3798092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3798092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37980929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37980929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379809290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379809290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min) Breakout groups, with each group getting 1,2, or 3 to discuss: 1) Interventions to improve vitals  2) Questions to ask the patient 3) Tests to understand more about patient -- come together to discuss briefly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379809290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379809290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31e51de2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31e51de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379809290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37980929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nejm.org/doi/full/10.1056/NEJMoa2004500" TargetMode="External"/><Relationship Id="rId5" Type="http://schemas.openxmlformats.org/officeDocument/2006/relationships/hyperlink" Target="https://prod-images-static.radiopaedia.org/images/157288/4c1383482027c97c445f418c9b74b3_big_gallery.jpg"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s://courses.lumenlearning.com/boundless-ap/chapter/gas-exchange/" TargetMode="External"/><Relationship Id="rId4" Type="http://schemas.openxmlformats.org/officeDocument/2006/relationships/hyperlink" Target="https://www.elcaminohealth.org/sites/default/files/2019-05/respiratory-system-1200x630.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paloalto.va.gov/images/emphysema.jpg" TargetMode="External"/><Relationship Id="rId5" Type="http://schemas.openxmlformats.org/officeDocument/2006/relationships/hyperlink" Target="https://www.medicinenet.com/smokers_lung_pathology_photo_essay/article.htm"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www.cdc.gov/antibiotic-use/community/images/bronchitis-lg.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www.frontiersin.org/files/Articles/458896/frym-07-00106-HTML-r1/image_m/figure-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baycare.org/newsroom/2020/march/baycare-to-launch-drive-thru-covid-19-testing-sit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FtJr7i7ENM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www.youtube.com/watch?v=FtJr7i7ENMY" TargetMode="Externa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www.verywellhealth.com/what-is-intubation-and-why-is-it-done-31571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s://hackaday.com/2020/03/12/ultimate-medical-hackathon-how-fast-can-we-design-and-deploy-an-open-source-ventilat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www.youtube.com/watch?v=j_9MUsF77Jw"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d14rmgtrwzf5a.cloudfront.net/sites/default/files/animated-graphic-2019-ncov.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i.ytimg.com/vi/KXw8LXKcmrw/maxresdefaul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cdn.vox-cdn.com/thumbor/k-wYSoMv5Ay5VlDXDGBetXICM-A=/1400x0/filters:no_upscale()/cdn.vox-cdn.com/uploads/chorus_asset/file/19874507/flattening_the_curve_2.jp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gannett-cdn.com/presto/2020/03/24/PLSJ/aa9fed4b-2751-4d80-94af-c2f302c4696a-Clothmask_ClaireWhite_Charlotte.jpg?crop=959,540,x0,y36&amp;width=1600&amp;height=800&amp;fit=bounds" TargetMode="External"/><Relationship Id="rId5" Type="http://schemas.openxmlformats.org/officeDocument/2006/relationships/hyperlink" Target="https://media.npr.org/assets/img/2020/01/28/masks-1_wide-1a0751325fe7715c4a71890f01e015c6bbeac58c.jpg?s=1400"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prod-images-static.radiopaedia.org/images/157288/4c1383482027c97c445f418c9b74b3_big_gallery.jpg" TargetMode="External"/><Relationship Id="rId5" Type="http://schemas.openxmlformats.org/officeDocument/2006/relationships/hyperlink" Target="https://cdn.ymaws.com/www.thenpa.org/resource/resmgr/annual_conference/2017_annual_conference/2017_Speaker_Handouts/N1760_Chest_CT_Interpretatio.pdf"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Respiratory Case </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4758225" y="8826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Your patient</a:t>
            </a:r>
            <a:endParaRPr/>
          </a:p>
        </p:txBody>
      </p:sp>
      <p:sp>
        <p:nvSpPr>
          <p:cNvPr id="132" name="Google Shape;132;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3" name="Google Shape;133;p24"/>
          <p:cNvPicPr preferRelativeResize="0"/>
          <p:nvPr/>
        </p:nvPicPr>
        <p:blipFill rotWithShape="1">
          <a:blip r:embed="rId3">
            <a:alphaModFix/>
          </a:blip>
          <a:srcRect t="38812" b="31053"/>
          <a:stretch/>
        </p:blipFill>
        <p:spPr>
          <a:xfrm>
            <a:off x="3119700" y="1749562"/>
            <a:ext cx="6085049" cy="2243260"/>
          </a:xfrm>
          <a:prstGeom prst="rect">
            <a:avLst/>
          </a:prstGeom>
          <a:noFill/>
          <a:ln>
            <a:noFill/>
          </a:ln>
        </p:spPr>
      </p:pic>
      <p:sp>
        <p:nvSpPr>
          <p:cNvPr id="134" name="Google Shape;134;p24"/>
          <p:cNvSpPr txBox="1">
            <a:spLocks noGrp="1"/>
          </p:cNvSpPr>
          <p:nvPr>
            <p:ph type="title"/>
          </p:nvPr>
        </p:nvSpPr>
        <p:spPr>
          <a:xfrm>
            <a:off x="185700" y="6339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Normal</a:t>
            </a:r>
            <a:endParaRPr/>
          </a:p>
        </p:txBody>
      </p:sp>
      <p:pic>
        <p:nvPicPr>
          <p:cNvPr id="135" name="Google Shape;135;p24"/>
          <p:cNvPicPr preferRelativeResize="0"/>
          <p:nvPr/>
        </p:nvPicPr>
        <p:blipFill>
          <a:blip r:embed="rId4">
            <a:alphaModFix/>
          </a:blip>
          <a:stretch>
            <a:fillRect/>
          </a:stretch>
        </p:blipFill>
        <p:spPr>
          <a:xfrm>
            <a:off x="63363" y="1379100"/>
            <a:ext cx="3190875" cy="3200400"/>
          </a:xfrm>
          <a:prstGeom prst="rect">
            <a:avLst/>
          </a:prstGeom>
          <a:noFill/>
          <a:ln>
            <a:noFill/>
          </a:ln>
        </p:spPr>
      </p:pic>
      <p:sp>
        <p:nvSpPr>
          <p:cNvPr id="136" name="Google Shape;136;p24"/>
          <p:cNvSpPr txBox="1"/>
          <p:nvPr/>
        </p:nvSpPr>
        <p:spPr>
          <a:xfrm>
            <a:off x="7084800" y="4818000"/>
            <a:ext cx="2059200" cy="30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5"/>
              </a:rPr>
              <a:t>Radiopaedia</a:t>
            </a:r>
            <a:r>
              <a:rPr lang="en"/>
              <a:t>, </a:t>
            </a:r>
            <a:r>
              <a:rPr lang="en" sz="1200" u="sng">
                <a:solidFill>
                  <a:srgbClr val="1155CC"/>
                </a:solidFill>
                <a:latin typeface="Times New Roman"/>
                <a:ea typeface="Times New Roman"/>
                <a:cs typeface="Times New Roman"/>
                <a:sym typeface="Times New Roman"/>
                <a:hlinkClick r:id="rId6"/>
              </a:rPr>
              <a:t>NEJM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Normal Respiratory System</a:t>
            </a:r>
            <a:endParaRPr/>
          </a:p>
        </p:txBody>
      </p:sp>
      <p:pic>
        <p:nvPicPr>
          <p:cNvPr id="142" name="Google Shape;142;p25"/>
          <p:cNvPicPr preferRelativeResize="0"/>
          <p:nvPr/>
        </p:nvPicPr>
        <p:blipFill>
          <a:blip r:embed="rId3">
            <a:alphaModFix/>
          </a:blip>
          <a:stretch>
            <a:fillRect/>
          </a:stretch>
        </p:blipFill>
        <p:spPr>
          <a:xfrm>
            <a:off x="5943600" y="1659299"/>
            <a:ext cx="3200400" cy="2190989"/>
          </a:xfrm>
          <a:prstGeom prst="rect">
            <a:avLst/>
          </a:prstGeom>
          <a:noFill/>
          <a:ln>
            <a:noFill/>
          </a:ln>
        </p:spPr>
      </p:pic>
      <p:sp>
        <p:nvSpPr>
          <p:cNvPr id="143" name="Google Shape;143;p25"/>
          <p:cNvSpPr txBox="1"/>
          <p:nvPr/>
        </p:nvSpPr>
        <p:spPr>
          <a:xfrm>
            <a:off x="5261100" y="4783499"/>
            <a:ext cx="3882900" cy="304027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El Camino Hospital</a:t>
            </a:r>
            <a:r>
              <a:rPr lang="en" sz="1200">
                <a:solidFill>
                  <a:schemeClr val="dk1"/>
                </a:solidFill>
                <a:latin typeface="Times New Roman"/>
                <a:ea typeface="Times New Roman"/>
                <a:cs typeface="Times New Roman"/>
                <a:sym typeface="Times New Roman"/>
              </a:rPr>
              <a:t>, </a:t>
            </a:r>
            <a:r>
              <a:rPr lang="en" sz="1200" u="sng">
                <a:solidFill>
                  <a:srgbClr val="1155CC"/>
                </a:solidFill>
                <a:latin typeface="Times New Roman"/>
                <a:ea typeface="Times New Roman"/>
                <a:cs typeface="Times New Roman"/>
                <a:sym typeface="Times New Roman"/>
                <a:hlinkClick r:id="rId5"/>
              </a:rPr>
              <a:t>Lumen Learning</a:t>
            </a:r>
            <a:endParaRPr/>
          </a:p>
        </p:txBody>
      </p:sp>
      <p:pic>
        <p:nvPicPr>
          <p:cNvPr id="144" name="Google Shape;144;p25"/>
          <p:cNvPicPr preferRelativeResize="0"/>
          <p:nvPr/>
        </p:nvPicPr>
        <p:blipFill>
          <a:blip r:embed="rId6">
            <a:alphaModFix/>
          </a:blip>
          <a:stretch>
            <a:fillRect/>
          </a:stretch>
        </p:blipFill>
        <p:spPr>
          <a:xfrm>
            <a:off x="0" y="1192700"/>
            <a:ext cx="5943600" cy="31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COPD - Emphysema</a:t>
            </a:r>
            <a:endParaRPr/>
          </a:p>
        </p:txBody>
      </p:sp>
      <p:pic>
        <p:nvPicPr>
          <p:cNvPr id="150" name="Google Shape;150;p26"/>
          <p:cNvPicPr preferRelativeResize="0"/>
          <p:nvPr/>
        </p:nvPicPr>
        <p:blipFill>
          <a:blip r:embed="rId3">
            <a:alphaModFix/>
          </a:blip>
          <a:stretch>
            <a:fillRect/>
          </a:stretch>
        </p:blipFill>
        <p:spPr>
          <a:xfrm>
            <a:off x="5194074" y="445037"/>
            <a:ext cx="3638238" cy="4125776"/>
          </a:xfrm>
          <a:prstGeom prst="rect">
            <a:avLst/>
          </a:prstGeom>
          <a:noFill/>
          <a:ln>
            <a:noFill/>
          </a:ln>
        </p:spPr>
      </p:pic>
      <p:pic>
        <p:nvPicPr>
          <p:cNvPr id="151" name="Google Shape;151;p26"/>
          <p:cNvPicPr preferRelativeResize="0"/>
          <p:nvPr/>
        </p:nvPicPr>
        <p:blipFill>
          <a:blip r:embed="rId4">
            <a:alphaModFix/>
          </a:blip>
          <a:stretch>
            <a:fillRect/>
          </a:stretch>
        </p:blipFill>
        <p:spPr>
          <a:xfrm>
            <a:off x="520575" y="1116475"/>
            <a:ext cx="4334375" cy="3062950"/>
          </a:xfrm>
          <a:prstGeom prst="rect">
            <a:avLst/>
          </a:prstGeom>
          <a:noFill/>
          <a:ln>
            <a:noFill/>
          </a:ln>
        </p:spPr>
      </p:pic>
      <p:sp>
        <p:nvSpPr>
          <p:cNvPr id="152" name="Google Shape;152;p26"/>
          <p:cNvSpPr txBox="1"/>
          <p:nvPr/>
        </p:nvSpPr>
        <p:spPr>
          <a:xfrm>
            <a:off x="0" y="47840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5"/>
              </a:rPr>
              <a:t>MedicineNet</a:t>
            </a:r>
            <a:r>
              <a:rPr lang="en"/>
              <a:t>, </a:t>
            </a:r>
            <a:r>
              <a:rPr lang="en" sz="1200" u="sng">
                <a:solidFill>
                  <a:srgbClr val="1155CC"/>
                </a:solidFill>
                <a:latin typeface="Times New Roman"/>
                <a:ea typeface="Times New Roman"/>
                <a:cs typeface="Times New Roman"/>
                <a:sym typeface="Times New Roman"/>
                <a:hlinkClick r:id="rId6"/>
              </a:rPr>
              <a:t>Palo Alto VA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COPD - Chronic Bronchitis</a:t>
            </a:r>
            <a:endParaRPr/>
          </a:p>
        </p:txBody>
      </p:sp>
      <p:pic>
        <p:nvPicPr>
          <p:cNvPr id="158" name="Google Shape;158;p27"/>
          <p:cNvPicPr preferRelativeResize="0"/>
          <p:nvPr/>
        </p:nvPicPr>
        <p:blipFill>
          <a:blip r:embed="rId3">
            <a:alphaModFix/>
          </a:blip>
          <a:stretch>
            <a:fillRect/>
          </a:stretch>
        </p:blipFill>
        <p:spPr>
          <a:xfrm>
            <a:off x="2079895" y="508850"/>
            <a:ext cx="4984218" cy="4125801"/>
          </a:xfrm>
          <a:prstGeom prst="rect">
            <a:avLst/>
          </a:prstGeom>
          <a:noFill/>
          <a:ln>
            <a:noFill/>
          </a:ln>
        </p:spPr>
      </p:pic>
      <p:sp>
        <p:nvSpPr>
          <p:cNvPr id="159" name="Google Shape;159;p27"/>
          <p:cNvSpPr txBox="1"/>
          <p:nvPr/>
        </p:nvSpPr>
        <p:spPr>
          <a:xfrm>
            <a:off x="0" y="4799100"/>
            <a:ext cx="2584200" cy="34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CDC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Smoking Destroys the Mucociliary Escalator</a:t>
            </a:r>
            <a:endParaRPr/>
          </a:p>
        </p:txBody>
      </p:sp>
      <p:pic>
        <p:nvPicPr>
          <p:cNvPr id="165" name="Google Shape;165;p28"/>
          <p:cNvPicPr preferRelativeResize="0"/>
          <p:nvPr/>
        </p:nvPicPr>
        <p:blipFill>
          <a:blip r:embed="rId3">
            <a:alphaModFix/>
          </a:blip>
          <a:stretch>
            <a:fillRect/>
          </a:stretch>
        </p:blipFill>
        <p:spPr>
          <a:xfrm>
            <a:off x="1143000" y="1093925"/>
            <a:ext cx="6718500" cy="3899825"/>
          </a:xfrm>
          <a:prstGeom prst="rect">
            <a:avLst/>
          </a:prstGeom>
          <a:noFill/>
          <a:ln>
            <a:noFill/>
          </a:ln>
        </p:spPr>
      </p:pic>
      <p:sp>
        <p:nvSpPr>
          <p:cNvPr id="166" name="Google Shape;166;p28"/>
          <p:cNvSpPr txBox="1"/>
          <p:nvPr/>
        </p:nvSpPr>
        <p:spPr>
          <a:xfrm>
            <a:off x="6144000" y="48238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Frontiers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 2 Labs</a:t>
            </a:r>
            <a:endParaRPr/>
          </a:p>
        </p:txBody>
      </p:sp>
      <p:sp>
        <p:nvSpPr>
          <p:cNvPr id="172" name="Google Shape;172;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COVID-19 Test: Positive</a:t>
            </a:r>
            <a:endParaRPr sz="3000"/>
          </a:p>
        </p:txBody>
      </p:sp>
      <p:pic>
        <p:nvPicPr>
          <p:cNvPr id="173" name="Google Shape;173;p29"/>
          <p:cNvPicPr preferRelativeResize="0"/>
          <p:nvPr/>
        </p:nvPicPr>
        <p:blipFill>
          <a:blip r:embed="rId3">
            <a:alphaModFix/>
          </a:blip>
          <a:stretch>
            <a:fillRect/>
          </a:stretch>
        </p:blipFill>
        <p:spPr>
          <a:xfrm>
            <a:off x="3231225" y="1097888"/>
            <a:ext cx="5719500" cy="3762829"/>
          </a:xfrm>
          <a:prstGeom prst="rect">
            <a:avLst/>
          </a:prstGeom>
          <a:noFill/>
          <a:ln>
            <a:noFill/>
          </a:ln>
        </p:spPr>
      </p:pic>
      <p:sp>
        <p:nvSpPr>
          <p:cNvPr id="174" name="Google Shape;174;p29"/>
          <p:cNvSpPr txBox="1"/>
          <p:nvPr/>
        </p:nvSpPr>
        <p:spPr>
          <a:xfrm>
            <a:off x="7739400" y="4860725"/>
            <a:ext cx="1404600" cy="290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Baycare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Vitals </a:t>
            </a:r>
            <a:endParaRPr/>
          </a:p>
        </p:txBody>
      </p:sp>
      <p:graphicFrame>
        <p:nvGraphicFramePr>
          <p:cNvPr id="180" name="Google Shape;180;p30"/>
          <p:cNvGraphicFramePr/>
          <p:nvPr/>
        </p:nvGraphicFramePr>
        <p:xfrm>
          <a:off x="311700" y="1463100"/>
          <a:ext cx="8425675" cy="2109650"/>
        </p:xfrm>
        <a:graphic>
          <a:graphicData uri="http://schemas.openxmlformats.org/drawingml/2006/table">
            <a:tbl>
              <a:tblPr bandRow="1">
                <a:noFill/>
                <a:tableStyleId>{176650CE-75E4-4297-B60D-CF90CAEC2787}</a:tableStyleId>
              </a:tblPr>
              <a:tblGrid>
                <a:gridCol w="1015675">
                  <a:extLst>
                    <a:ext uri="{9D8B030D-6E8A-4147-A177-3AD203B41FA5}">
                      <a16:colId xmlns:a16="http://schemas.microsoft.com/office/drawing/2014/main" val="20000"/>
                    </a:ext>
                  </a:extLst>
                </a:gridCol>
                <a:gridCol w="1039075">
                  <a:extLst>
                    <a:ext uri="{9D8B030D-6E8A-4147-A177-3AD203B41FA5}">
                      <a16:colId xmlns:a16="http://schemas.microsoft.com/office/drawing/2014/main" val="20001"/>
                    </a:ext>
                  </a:extLst>
                </a:gridCol>
                <a:gridCol w="1335850">
                  <a:extLst>
                    <a:ext uri="{9D8B030D-6E8A-4147-A177-3AD203B41FA5}">
                      <a16:colId xmlns:a16="http://schemas.microsoft.com/office/drawing/2014/main" val="20002"/>
                    </a:ext>
                  </a:extLst>
                </a:gridCol>
                <a:gridCol w="1545650">
                  <a:extLst>
                    <a:ext uri="{9D8B030D-6E8A-4147-A177-3AD203B41FA5}">
                      <a16:colId xmlns:a16="http://schemas.microsoft.com/office/drawing/2014/main" val="20003"/>
                    </a:ext>
                  </a:extLst>
                </a:gridCol>
                <a:gridCol w="1896675">
                  <a:extLst>
                    <a:ext uri="{9D8B030D-6E8A-4147-A177-3AD203B41FA5}">
                      <a16:colId xmlns:a16="http://schemas.microsoft.com/office/drawing/2014/main" val="20004"/>
                    </a:ext>
                  </a:extLst>
                </a:gridCol>
                <a:gridCol w="1592750">
                  <a:extLst>
                    <a:ext uri="{9D8B030D-6E8A-4147-A177-3AD203B41FA5}">
                      <a16:colId xmlns:a16="http://schemas.microsoft.com/office/drawing/2014/main" val="20005"/>
                    </a:ext>
                  </a:extLst>
                </a:gridCol>
              </a:tblGrid>
              <a:tr h="1412550">
                <a:tc>
                  <a:txBody>
                    <a:bodyPr/>
                    <a:lstStyle/>
                    <a:p>
                      <a:pPr marL="0" lvl="0" indent="0" algn="l" rtl="0">
                        <a:spcBef>
                          <a:spcPts val="0"/>
                        </a:spcBef>
                        <a:spcAft>
                          <a:spcPts val="0"/>
                        </a:spcAft>
                        <a:buNone/>
                      </a:pP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Heart Rate (beats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Blood Pressure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Temperature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Oxygen saturation</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Respiratory Rate (breaths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a:t>
                      </a:r>
                      <a:endParaRPr sz="1800">
                        <a:latin typeface="Times New Roman"/>
                        <a:ea typeface="Times New Roman"/>
                        <a:cs typeface="Times New Roman"/>
                        <a:sym typeface="Times New Roman"/>
                      </a:endParaRPr>
                    </a:p>
                  </a:txBody>
                  <a:tcPr marL="68575" marR="68575" marT="0" marB="0">
                    <a:lnR w="635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110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90/50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103.2F</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72%</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35</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Normal</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60-100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~120/80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98.6F</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12-20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Vitals</a:t>
            </a:r>
            <a:endParaRPr/>
          </a:p>
        </p:txBody>
      </p:sp>
      <p:graphicFrame>
        <p:nvGraphicFramePr>
          <p:cNvPr id="186" name="Google Shape;186;p31"/>
          <p:cNvGraphicFramePr/>
          <p:nvPr/>
        </p:nvGraphicFramePr>
        <p:xfrm>
          <a:off x="311700" y="1463100"/>
          <a:ext cx="8425675" cy="3132700"/>
        </p:xfrm>
        <a:graphic>
          <a:graphicData uri="http://schemas.openxmlformats.org/drawingml/2006/table">
            <a:tbl>
              <a:tblPr bandRow="1">
                <a:noFill/>
                <a:tableStyleId>{176650CE-75E4-4297-B60D-CF90CAEC2787}</a:tableStyleId>
              </a:tblPr>
              <a:tblGrid>
                <a:gridCol w="1015675">
                  <a:extLst>
                    <a:ext uri="{9D8B030D-6E8A-4147-A177-3AD203B41FA5}">
                      <a16:colId xmlns:a16="http://schemas.microsoft.com/office/drawing/2014/main" val="20000"/>
                    </a:ext>
                  </a:extLst>
                </a:gridCol>
                <a:gridCol w="1039075">
                  <a:extLst>
                    <a:ext uri="{9D8B030D-6E8A-4147-A177-3AD203B41FA5}">
                      <a16:colId xmlns:a16="http://schemas.microsoft.com/office/drawing/2014/main" val="20001"/>
                    </a:ext>
                  </a:extLst>
                </a:gridCol>
                <a:gridCol w="1335850">
                  <a:extLst>
                    <a:ext uri="{9D8B030D-6E8A-4147-A177-3AD203B41FA5}">
                      <a16:colId xmlns:a16="http://schemas.microsoft.com/office/drawing/2014/main" val="20002"/>
                    </a:ext>
                  </a:extLst>
                </a:gridCol>
                <a:gridCol w="1545650">
                  <a:extLst>
                    <a:ext uri="{9D8B030D-6E8A-4147-A177-3AD203B41FA5}">
                      <a16:colId xmlns:a16="http://schemas.microsoft.com/office/drawing/2014/main" val="20003"/>
                    </a:ext>
                  </a:extLst>
                </a:gridCol>
                <a:gridCol w="1896675">
                  <a:extLst>
                    <a:ext uri="{9D8B030D-6E8A-4147-A177-3AD203B41FA5}">
                      <a16:colId xmlns:a16="http://schemas.microsoft.com/office/drawing/2014/main" val="20004"/>
                    </a:ext>
                  </a:extLst>
                </a:gridCol>
                <a:gridCol w="1592750">
                  <a:extLst>
                    <a:ext uri="{9D8B030D-6E8A-4147-A177-3AD203B41FA5}">
                      <a16:colId xmlns:a16="http://schemas.microsoft.com/office/drawing/2014/main" val="20005"/>
                    </a:ext>
                  </a:extLst>
                </a:gridCol>
              </a:tblGrid>
              <a:tr h="1412550">
                <a:tc>
                  <a:txBody>
                    <a:bodyPr/>
                    <a:lstStyle/>
                    <a:p>
                      <a:pPr marL="0" lvl="0" indent="0" algn="l" rtl="0">
                        <a:spcBef>
                          <a:spcPts val="0"/>
                        </a:spcBef>
                        <a:spcAft>
                          <a:spcPts val="0"/>
                        </a:spcAft>
                        <a:buNone/>
                      </a:pP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Heart Rate (beats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Blood Pressure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Temperature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Oxygen saturation</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Respiratory Rate (breaths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 now</a:t>
                      </a:r>
                      <a:endParaRPr sz="1800">
                        <a:latin typeface="Times New Roman"/>
                        <a:ea typeface="Times New Roman"/>
                        <a:cs typeface="Times New Roman"/>
                        <a:sym typeface="Times New Roman"/>
                      </a:endParaRPr>
                    </a:p>
                  </a:txBody>
                  <a:tcPr marL="68575" marR="68575" marT="0" marB="0">
                    <a:lnR w="635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110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105/60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103.2F</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73%</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35</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 5 minutes ago</a:t>
                      </a:r>
                      <a:endParaRPr sz="1800">
                        <a:latin typeface="Times New Roman"/>
                        <a:ea typeface="Times New Roman"/>
                        <a:cs typeface="Times New Roman"/>
                        <a:sym typeface="Times New Roman"/>
                      </a:endParaRPr>
                    </a:p>
                  </a:txBody>
                  <a:tcPr marL="68575" marR="68575" marT="0" marB="0">
                    <a:lnR w="635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110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90/50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103.2F</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72%</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35</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Normal</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60-100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~120/80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98.6F</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12-20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Intubation </a:t>
            </a:r>
            <a:endParaRPr/>
          </a:p>
        </p:txBody>
      </p:sp>
      <p:pic>
        <p:nvPicPr>
          <p:cNvPr id="192" name="Google Shape;192;p32" descr="You may receive endotracheal intubation and mechanical ventilation if you are in an emergency situation involving severe respiratory problems or if you are having general anesthesia during a surgical procedure.  If you have severe respiratory problems, the oxygen levels in your blood may drop too low, or the carbon dioxide levels may rise too high. Either of these conditions can result in damage to your vital organs, including your heart and brain.   Under these circumstances, you may need additional oxygen or breathing support through mechanical ventilation." title="Intubation and Mechanical Ventilation">
            <a:hlinkClick r:id="rId3"/>
          </p:cNvPr>
          <p:cNvPicPr preferRelativeResize="0"/>
          <p:nvPr/>
        </p:nvPicPr>
        <p:blipFill>
          <a:blip r:embed="rId4">
            <a:alphaModFix/>
          </a:blip>
          <a:stretch>
            <a:fillRect/>
          </a:stretch>
        </p:blipFill>
        <p:spPr>
          <a:xfrm>
            <a:off x="2133250" y="23775"/>
            <a:ext cx="6699050" cy="5024281"/>
          </a:xfrm>
          <a:prstGeom prst="rect">
            <a:avLst/>
          </a:prstGeom>
          <a:noFill/>
          <a:ln>
            <a:noFill/>
          </a:ln>
        </p:spPr>
      </p:pic>
      <p:sp>
        <p:nvSpPr>
          <p:cNvPr id="193" name="Google Shape;193;p32"/>
          <p:cNvSpPr txBox="1"/>
          <p:nvPr/>
        </p:nvSpPr>
        <p:spPr>
          <a:xfrm>
            <a:off x="0" y="475752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chemeClr val="hlink"/>
                </a:solidFill>
                <a:latin typeface="Times New Roman"/>
                <a:ea typeface="Times New Roman"/>
                <a:cs typeface="Times New Roman"/>
                <a:sym typeface="Times New Roman"/>
                <a:hlinkClick r:id="rId5"/>
              </a:rPr>
              <a:t>Video from Covenant Health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2937588" y="7862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Intubation</a:t>
            </a:r>
            <a:endParaRPr/>
          </a:p>
        </p:txBody>
      </p:sp>
      <p:pic>
        <p:nvPicPr>
          <p:cNvPr id="199" name="Google Shape;199;p33"/>
          <p:cNvPicPr preferRelativeResize="0"/>
          <p:nvPr/>
        </p:nvPicPr>
        <p:blipFill>
          <a:blip r:embed="rId3">
            <a:alphaModFix/>
          </a:blip>
          <a:stretch>
            <a:fillRect/>
          </a:stretch>
        </p:blipFill>
        <p:spPr>
          <a:xfrm>
            <a:off x="1725125" y="1029463"/>
            <a:ext cx="5232925" cy="3482275"/>
          </a:xfrm>
          <a:prstGeom prst="rect">
            <a:avLst/>
          </a:prstGeom>
          <a:noFill/>
          <a:ln>
            <a:noFill/>
          </a:ln>
        </p:spPr>
      </p:pic>
      <p:sp>
        <p:nvSpPr>
          <p:cNvPr id="200" name="Google Shape;200;p33"/>
          <p:cNvSpPr txBox="1"/>
          <p:nvPr/>
        </p:nvSpPr>
        <p:spPr>
          <a:xfrm>
            <a:off x="7076700" y="4851900"/>
            <a:ext cx="2067300" cy="29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VeryWell Health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119350"/>
            <a:ext cx="8520600" cy="14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Telemedicine / Telehealth</a:t>
            </a:r>
            <a:endParaRPr/>
          </a:p>
        </p:txBody>
      </p:sp>
      <p:sp>
        <p:nvSpPr>
          <p:cNvPr id="68" name="Google Shape;68;p15"/>
          <p:cNvSpPr txBox="1">
            <a:spLocks noGrp="1"/>
          </p:cNvSpPr>
          <p:nvPr>
            <p:ph type="subTitle" idx="1"/>
          </p:nvPr>
        </p:nvSpPr>
        <p:spPr>
          <a:xfrm>
            <a:off x="311700" y="15572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does this mean? When can it be used?</a:t>
            </a:r>
            <a:endParaRPr/>
          </a:p>
        </p:txBody>
      </p:sp>
      <p:pic>
        <p:nvPicPr>
          <p:cNvPr id="69" name="Google Shape;69;p15"/>
          <p:cNvPicPr preferRelativeResize="0"/>
          <p:nvPr/>
        </p:nvPicPr>
        <p:blipFill>
          <a:blip r:embed="rId3">
            <a:alphaModFix/>
          </a:blip>
          <a:stretch>
            <a:fillRect/>
          </a:stretch>
        </p:blipFill>
        <p:spPr>
          <a:xfrm>
            <a:off x="3675425" y="1842950"/>
            <a:ext cx="6601099" cy="3300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4"/>
          <p:cNvPicPr preferRelativeResize="0"/>
          <p:nvPr/>
        </p:nvPicPr>
        <p:blipFill>
          <a:blip r:embed="rId3">
            <a:alphaModFix/>
          </a:blip>
          <a:stretch>
            <a:fillRect/>
          </a:stretch>
        </p:blipFill>
        <p:spPr>
          <a:xfrm>
            <a:off x="152400" y="457200"/>
            <a:ext cx="8192050" cy="4587550"/>
          </a:xfrm>
          <a:prstGeom prst="rect">
            <a:avLst/>
          </a:prstGeom>
          <a:noFill/>
          <a:ln>
            <a:noFill/>
          </a:ln>
        </p:spPr>
      </p:pic>
      <p:sp>
        <p:nvSpPr>
          <p:cNvPr id="206" name="Google Shape;206;p34"/>
          <p:cNvSpPr txBox="1"/>
          <p:nvPr/>
        </p:nvSpPr>
        <p:spPr>
          <a:xfrm>
            <a:off x="2371750" y="-8675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Mechanical Ventilation</a:t>
            </a:r>
            <a:endParaRPr sz="3000"/>
          </a:p>
        </p:txBody>
      </p:sp>
      <p:sp>
        <p:nvSpPr>
          <p:cNvPr id="207" name="Google Shape;207;p34"/>
          <p:cNvSpPr txBox="1"/>
          <p:nvPr/>
        </p:nvSpPr>
        <p:spPr>
          <a:xfrm>
            <a:off x="7288700" y="4764175"/>
            <a:ext cx="18552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4"/>
              </a:rPr>
              <a:t>Hackaday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35"/>
          <p:cNvGraphicFramePr/>
          <p:nvPr/>
        </p:nvGraphicFramePr>
        <p:xfrm>
          <a:off x="6628500" y="605950"/>
          <a:ext cx="2450550" cy="4036050"/>
        </p:xfrm>
        <a:graphic>
          <a:graphicData uri="http://schemas.openxmlformats.org/drawingml/2006/table">
            <a:tbl>
              <a:tblPr>
                <a:noFill/>
                <a:tableStyleId>{4DFD4A24-033A-4F6B-9707-BE5D69BFC428}</a:tableStyleId>
              </a:tblPr>
              <a:tblGrid>
                <a:gridCol w="1225275">
                  <a:extLst>
                    <a:ext uri="{9D8B030D-6E8A-4147-A177-3AD203B41FA5}">
                      <a16:colId xmlns:a16="http://schemas.microsoft.com/office/drawing/2014/main" val="20000"/>
                    </a:ext>
                  </a:extLst>
                </a:gridCol>
                <a:gridCol w="1225275">
                  <a:extLst>
                    <a:ext uri="{9D8B030D-6E8A-4147-A177-3AD203B41FA5}">
                      <a16:colId xmlns:a16="http://schemas.microsoft.com/office/drawing/2014/main" val="20001"/>
                    </a:ext>
                  </a:extLst>
                </a:gridCol>
              </a:tblGrid>
              <a:tr h="9378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Example Ranges</a:t>
                      </a:r>
                      <a:endParaRPr/>
                    </a:p>
                  </a:txBody>
                  <a:tcPr marL="91425" marR="91425" marT="91425" marB="91425"/>
                </a:tc>
                <a:extLst>
                  <a:ext uri="{0D108BD9-81ED-4DB2-BD59-A6C34878D82A}">
                    <a16:rowId xmlns:a16="http://schemas.microsoft.com/office/drawing/2014/main" val="10000"/>
                  </a:ext>
                </a:extLst>
              </a:tr>
              <a:tr h="611325">
                <a:tc>
                  <a:txBody>
                    <a:bodyPr/>
                    <a:lstStyle/>
                    <a:p>
                      <a:pPr marL="0" lvl="0" indent="0" algn="l" rtl="0">
                        <a:spcBef>
                          <a:spcPts val="0"/>
                        </a:spcBef>
                        <a:spcAft>
                          <a:spcPts val="0"/>
                        </a:spcAft>
                        <a:buNone/>
                      </a:pPr>
                      <a:r>
                        <a:rPr lang="en"/>
                        <a:t>Tidal volume</a:t>
                      </a:r>
                      <a:endParaRPr/>
                    </a:p>
                  </a:txBody>
                  <a:tcPr marL="91425" marR="91425" marT="91425" marB="91425"/>
                </a:tc>
                <a:tc>
                  <a:txBody>
                    <a:bodyPr/>
                    <a:lstStyle/>
                    <a:p>
                      <a:pPr marL="0" lvl="0" indent="0" algn="l" rtl="0">
                        <a:spcBef>
                          <a:spcPts val="0"/>
                        </a:spcBef>
                        <a:spcAft>
                          <a:spcPts val="0"/>
                        </a:spcAft>
                        <a:buNone/>
                      </a:pPr>
                      <a:r>
                        <a:rPr lang="en"/>
                        <a:t>4-6 mL/kg</a:t>
                      </a:r>
                      <a:endParaRPr/>
                    </a:p>
                  </a:txBody>
                  <a:tcPr marL="91425" marR="91425" marT="91425" marB="91425"/>
                </a:tc>
                <a:extLst>
                  <a:ext uri="{0D108BD9-81ED-4DB2-BD59-A6C34878D82A}">
                    <a16:rowId xmlns:a16="http://schemas.microsoft.com/office/drawing/2014/main" val="10001"/>
                  </a:ext>
                </a:extLst>
              </a:tr>
              <a:tr h="937800">
                <a:tc>
                  <a:txBody>
                    <a:bodyPr/>
                    <a:lstStyle/>
                    <a:p>
                      <a:pPr marL="0" lvl="0" indent="0" algn="l" rtl="0">
                        <a:spcBef>
                          <a:spcPts val="0"/>
                        </a:spcBef>
                        <a:spcAft>
                          <a:spcPts val="0"/>
                        </a:spcAft>
                        <a:buNone/>
                      </a:pPr>
                      <a:r>
                        <a:rPr lang="en"/>
                        <a:t>Respiratory rate</a:t>
                      </a:r>
                      <a:endParaRPr/>
                    </a:p>
                  </a:txBody>
                  <a:tcPr marL="91425" marR="91425" marT="91425" marB="91425"/>
                </a:tc>
                <a:tc>
                  <a:txBody>
                    <a:bodyPr/>
                    <a:lstStyle/>
                    <a:p>
                      <a:pPr marL="0" lvl="0" indent="0" algn="l" rtl="0">
                        <a:spcBef>
                          <a:spcPts val="0"/>
                        </a:spcBef>
                        <a:spcAft>
                          <a:spcPts val="0"/>
                        </a:spcAft>
                        <a:buNone/>
                      </a:pPr>
                      <a:r>
                        <a:rPr lang="en"/>
                        <a:t>12 - 20 breaths / min</a:t>
                      </a:r>
                      <a:endParaRPr/>
                    </a:p>
                  </a:txBody>
                  <a:tcPr marL="91425" marR="91425" marT="91425" marB="91425"/>
                </a:tc>
                <a:extLst>
                  <a:ext uri="{0D108BD9-81ED-4DB2-BD59-A6C34878D82A}">
                    <a16:rowId xmlns:a16="http://schemas.microsoft.com/office/drawing/2014/main" val="10002"/>
                  </a:ext>
                </a:extLst>
              </a:tr>
              <a:tr h="611325">
                <a:tc>
                  <a:txBody>
                    <a:bodyPr/>
                    <a:lstStyle/>
                    <a:p>
                      <a:pPr marL="0" lvl="0" indent="0" algn="l" rtl="0">
                        <a:spcBef>
                          <a:spcPts val="0"/>
                        </a:spcBef>
                        <a:spcAft>
                          <a:spcPts val="0"/>
                        </a:spcAft>
                        <a:buNone/>
                      </a:pPr>
                      <a:r>
                        <a:rPr lang="en"/>
                        <a:t>FiO2</a:t>
                      </a:r>
                      <a:endParaRPr/>
                    </a:p>
                  </a:txBody>
                  <a:tcPr marL="91425" marR="91425" marT="91425" marB="91425"/>
                </a:tc>
                <a:tc>
                  <a:txBody>
                    <a:bodyPr/>
                    <a:lstStyle/>
                    <a:p>
                      <a:pPr marL="0" lvl="0" indent="0" algn="l" rtl="0">
                        <a:spcBef>
                          <a:spcPts val="0"/>
                        </a:spcBef>
                        <a:spcAft>
                          <a:spcPts val="0"/>
                        </a:spcAft>
                        <a:buNone/>
                      </a:pPr>
                      <a:r>
                        <a:rPr lang="en"/>
                        <a:t>Up to 1</a:t>
                      </a:r>
                      <a:endParaRPr/>
                    </a:p>
                  </a:txBody>
                  <a:tcPr marL="91425" marR="91425" marT="91425" marB="91425"/>
                </a:tc>
                <a:extLst>
                  <a:ext uri="{0D108BD9-81ED-4DB2-BD59-A6C34878D82A}">
                    <a16:rowId xmlns:a16="http://schemas.microsoft.com/office/drawing/2014/main" val="10003"/>
                  </a:ext>
                </a:extLst>
              </a:tr>
              <a:tr h="937800">
                <a:tc>
                  <a:txBody>
                    <a:bodyPr/>
                    <a:lstStyle/>
                    <a:p>
                      <a:pPr marL="0" lvl="0" indent="0" algn="l" rtl="0">
                        <a:spcBef>
                          <a:spcPts val="0"/>
                        </a:spcBef>
                        <a:spcAft>
                          <a:spcPts val="0"/>
                        </a:spcAft>
                        <a:buNone/>
                      </a:pPr>
                      <a:r>
                        <a:rPr lang="en"/>
                        <a:t>PEEP</a:t>
                      </a:r>
                      <a:endParaRPr/>
                    </a:p>
                  </a:txBody>
                  <a:tcPr marL="91425" marR="91425" marT="91425" marB="91425"/>
                </a:tc>
                <a:tc>
                  <a:txBody>
                    <a:bodyPr/>
                    <a:lstStyle/>
                    <a:p>
                      <a:pPr marL="0" lvl="0" indent="0" algn="l" rtl="0">
                        <a:spcBef>
                          <a:spcPts val="0"/>
                        </a:spcBef>
                        <a:spcAft>
                          <a:spcPts val="0"/>
                        </a:spcAft>
                        <a:buNone/>
                      </a:pPr>
                      <a:r>
                        <a:rPr lang="en"/>
                        <a:t>3 - 5 cm H2O</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213" name="Google Shape;213;p35"/>
          <p:cNvPicPr preferRelativeResize="0"/>
          <p:nvPr/>
        </p:nvPicPr>
        <p:blipFill>
          <a:blip r:embed="rId3">
            <a:alphaModFix/>
          </a:blip>
          <a:stretch>
            <a:fillRect/>
          </a:stretch>
        </p:blipFill>
        <p:spPr>
          <a:xfrm>
            <a:off x="0" y="396200"/>
            <a:ext cx="6552300" cy="4506875"/>
          </a:xfrm>
          <a:prstGeom prst="rect">
            <a:avLst/>
          </a:prstGeom>
          <a:noFill/>
          <a:ln>
            <a:noFill/>
          </a:ln>
        </p:spPr>
      </p:pic>
      <p:sp>
        <p:nvSpPr>
          <p:cNvPr id="214" name="Google Shape;214;p35"/>
          <p:cNvSpPr txBox="1"/>
          <p:nvPr/>
        </p:nvSpPr>
        <p:spPr>
          <a:xfrm>
            <a:off x="1202850" y="-7870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Controlling and Monitoring Ventilation</a:t>
            </a:r>
            <a:endParaRPr sz="3000"/>
          </a:p>
        </p:txBody>
      </p:sp>
      <p:sp>
        <p:nvSpPr>
          <p:cNvPr id="215" name="Google Shape;215;p35"/>
          <p:cNvSpPr txBox="1"/>
          <p:nvPr/>
        </p:nvSpPr>
        <p:spPr>
          <a:xfrm>
            <a:off x="3273275" y="4866850"/>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4"/>
              </a:rPr>
              <a:t>Osmosis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Vitals</a:t>
            </a:r>
            <a:endParaRPr/>
          </a:p>
        </p:txBody>
      </p:sp>
      <p:graphicFrame>
        <p:nvGraphicFramePr>
          <p:cNvPr id="221" name="Google Shape;221;p36"/>
          <p:cNvGraphicFramePr/>
          <p:nvPr/>
        </p:nvGraphicFramePr>
        <p:xfrm>
          <a:off x="311700" y="1463100"/>
          <a:ext cx="8425675" cy="3132700"/>
        </p:xfrm>
        <a:graphic>
          <a:graphicData uri="http://schemas.openxmlformats.org/drawingml/2006/table">
            <a:tbl>
              <a:tblPr bandRow="1">
                <a:noFill/>
                <a:tableStyleId>{176650CE-75E4-4297-B60D-CF90CAEC2787}</a:tableStyleId>
              </a:tblPr>
              <a:tblGrid>
                <a:gridCol w="1077600">
                  <a:extLst>
                    <a:ext uri="{9D8B030D-6E8A-4147-A177-3AD203B41FA5}">
                      <a16:colId xmlns:a16="http://schemas.microsoft.com/office/drawing/2014/main" val="20000"/>
                    </a:ext>
                  </a:extLst>
                </a:gridCol>
                <a:gridCol w="977150">
                  <a:extLst>
                    <a:ext uri="{9D8B030D-6E8A-4147-A177-3AD203B41FA5}">
                      <a16:colId xmlns:a16="http://schemas.microsoft.com/office/drawing/2014/main" val="20001"/>
                    </a:ext>
                  </a:extLst>
                </a:gridCol>
                <a:gridCol w="1335850">
                  <a:extLst>
                    <a:ext uri="{9D8B030D-6E8A-4147-A177-3AD203B41FA5}">
                      <a16:colId xmlns:a16="http://schemas.microsoft.com/office/drawing/2014/main" val="20002"/>
                    </a:ext>
                  </a:extLst>
                </a:gridCol>
                <a:gridCol w="1545650">
                  <a:extLst>
                    <a:ext uri="{9D8B030D-6E8A-4147-A177-3AD203B41FA5}">
                      <a16:colId xmlns:a16="http://schemas.microsoft.com/office/drawing/2014/main" val="20003"/>
                    </a:ext>
                  </a:extLst>
                </a:gridCol>
                <a:gridCol w="1896675">
                  <a:extLst>
                    <a:ext uri="{9D8B030D-6E8A-4147-A177-3AD203B41FA5}">
                      <a16:colId xmlns:a16="http://schemas.microsoft.com/office/drawing/2014/main" val="20004"/>
                    </a:ext>
                  </a:extLst>
                </a:gridCol>
                <a:gridCol w="1592750">
                  <a:extLst>
                    <a:ext uri="{9D8B030D-6E8A-4147-A177-3AD203B41FA5}">
                      <a16:colId xmlns:a16="http://schemas.microsoft.com/office/drawing/2014/main" val="20005"/>
                    </a:ext>
                  </a:extLst>
                </a:gridCol>
              </a:tblGrid>
              <a:tr h="1412550">
                <a:tc>
                  <a:txBody>
                    <a:bodyPr/>
                    <a:lstStyle/>
                    <a:p>
                      <a:pPr marL="0" lvl="0" indent="0" algn="l" rtl="0">
                        <a:spcBef>
                          <a:spcPts val="0"/>
                        </a:spcBef>
                        <a:spcAft>
                          <a:spcPts val="0"/>
                        </a:spcAft>
                        <a:buNone/>
                      </a:pP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Heart Rate (beats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Blood Pressure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Temperature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Oxygen saturation</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Respiratory Rate (breaths per minute)</a:t>
                      </a:r>
                      <a:endParaRPr sz="1800" b="1">
                        <a:latin typeface="Times New Roman"/>
                        <a:ea typeface="Times New Roman"/>
                        <a:cs typeface="Times New Roman"/>
                        <a:sym typeface="Times New Roman"/>
                      </a:endParaRPr>
                    </a:p>
                  </a:txBody>
                  <a:tcPr marL="68575" marR="68575" marT="0" marB="0">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 now</a:t>
                      </a:r>
                      <a:endParaRPr sz="1800">
                        <a:latin typeface="Times New Roman"/>
                        <a:ea typeface="Times New Roman"/>
                        <a:cs typeface="Times New Roman"/>
                        <a:sym typeface="Times New Roman"/>
                      </a:endParaRPr>
                    </a:p>
                  </a:txBody>
                  <a:tcPr marL="68575" marR="68575" marT="0" marB="0">
                    <a:lnR w="635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105/60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103F</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92%</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 before intubation</a:t>
                      </a:r>
                      <a:endParaRPr sz="1800">
                        <a:latin typeface="Times New Roman"/>
                        <a:ea typeface="Times New Roman"/>
                        <a:cs typeface="Times New Roman"/>
                        <a:sym typeface="Times New Roman"/>
                      </a:endParaRPr>
                    </a:p>
                  </a:txBody>
                  <a:tcPr marL="68575" marR="68575" marT="0" marB="0">
                    <a:lnR w="635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110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90/50</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103.2F</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72%</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35</a:t>
                      </a:r>
                      <a:endParaRPr sz="1800">
                        <a:latin typeface="Times New Roman"/>
                        <a:ea typeface="Times New Roman"/>
                        <a:cs typeface="Times New Roman"/>
                        <a:sym typeface="Times New Roman"/>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85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Normal</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60-100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~120/80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98.6F</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95-100%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12-20</a:t>
                      </a:r>
                      <a:endParaRPr sz="1800">
                        <a:latin typeface="Times New Roman"/>
                        <a:ea typeface="Times New Roman"/>
                        <a:cs typeface="Times New Roman"/>
                        <a:sym typeface="Times New Roman"/>
                      </a:endParaRPr>
                    </a:p>
                  </a:txBody>
                  <a:tcPr marL="68575" marR="68575" marT="0" marB="0">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8" name="Google Shape;228;p37"/>
          <p:cNvPicPr preferRelativeResize="0"/>
          <p:nvPr/>
        </p:nvPicPr>
        <p:blipFill>
          <a:blip r:embed="rId3">
            <a:alphaModFix/>
          </a:blip>
          <a:stretch>
            <a:fillRect/>
          </a:stretch>
        </p:blipFill>
        <p:spPr>
          <a:xfrm>
            <a:off x="1143000" y="666750"/>
            <a:ext cx="6858000" cy="3810000"/>
          </a:xfrm>
          <a:prstGeom prst="rect">
            <a:avLst/>
          </a:prstGeom>
          <a:noFill/>
          <a:ln>
            <a:noFill/>
          </a:ln>
        </p:spPr>
      </p:pic>
      <p:sp>
        <p:nvSpPr>
          <p:cNvPr id="229" name="Google Shape;229;p37"/>
          <p:cNvSpPr txBox="1"/>
          <p:nvPr/>
        </p:nvSpPr>
        <p:spPr>
          <a:xfrm>
            <a:off x="6144000" y="48105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National Institute on Drug Abuse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6" name="Google Shape;236;p38"/>
          <p:cNvPicPr preferRelativeResize="0"/>
          <p:nvPr/>
        </p:nvPicPr>
        <p:blipFill>
          <a:blip r:embed="rId3">
            <a:alphaModFix/>
          </a:blip>
          <a:stretch>
            <a:fillRect/>
          </a:stretch>
        </p:blipFill>
        <p:spPr>
          <a:xfrm>
            <a:off x="468375" y="59525"/>
            <a:ext cx="8207250" cy="4919825"/>
          </a:xfrm>
          <a:prstGeom prst="rect">
            <a:avLst/>
          </a:prstGeom>
          <a:noFill/>
          <a:ln>
            <a:noFill/>
          </a:ln>
        </p:spPr>
      </p:pic>
      <p:sp>
        <p:nvSpPr>
          <p:cNvPr id="237" name="Google Shape;237;p38"/>
          <p:cNvSpPr txBox="1"/>
          <p:nvPr/>
        </p:nvSpPr>
        <p:spPr>
          <a:xfrm>
            <a:off x="4161175" y="4871000"/>
            <a:ext cx="4983000" cy="30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Richterman and Meyerowitz, Partners ID Grand Rounds 3/25/20</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ARDS</a:t>
            </a:r>
            <a:endParaRPr/>
          </a:p>
        </p:txBody>
      </p:sp>
      <p:pic>
        <p:nvPicPr>
          <p:cNvPr id="243" name="Google Shape;243;p39"/>
          <p:cNvPicPr preferRelativeResize="0"/>
          <p:nvPr/>
        </p:nvPicPr>
        <p:blipFill>
          <a:blip r:embed="rId3">
            <a:alphaModFix/>
          </a:blip>
          <a:stretch>
            <a:fillRect/>
          </a:stretch>
        </p:blipFill>
        <p:spPr>
          <a:xfrm>
            <a:off x="3402724" y="661272"/>
            <a:ext cx="5429574" cy="3054125"/>
          </a:xfrm>
          <a:prstGeom prst="rect">
            <a:avLst/>
          </a:prstGeom>
          <a:noFill/>
          <a:ln>
            <a:noFill/>
          </a:ln>
        </p:spPr>
      </p:pic>
      <p:sp>
        <p:nvSpPr>
          <p:cNvPr id="244" name="Google Shape;244;p39"/>
          <p:cNvSpPr txBox="1"/>
          <p:nvPr/>
        </p:nvSpPr>
        <p:spPr>
          <a:xfrm>
            <a:off x="165125" y="3880525"/>
            <a:ext cx="5944500" cy="693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Where is the fluid in ARDS?</a:t>
            </a:r>
            <a:endParaRPr sz="2400"/>
          </a:p>
          <a:p>
            <a:pPr marL="457200" lvl="0" indent="-381000" algn="l" rtl="0">
              <a:spcBef>
                <a:spcPts val="0"/>
              </a:spcBef>
              <a:spcAft>
                <a:spcPts val="0"/>
              </a:spcAft>
              <a:buSzPts val="2400"/>
              <a:buAutoNum type="arabicPeriod"/>
            </a:pPr>
            <a:r>
              <a:rPr lang="en" sz="2400"/>
              <a:t>How does the fluid get there? </a:t>
            </a:r>
            <a:endParaRPr sz="2400"/>
          </a:p>
          <a:p>
            <a:pPr marL="457200" lvl="0" indent="-381000" algn="l" rtl="0">
              <a:spcBef>
                <a:spcPts val="0"/>
              </a:spcBef>
              <a:spcAft>
                <a:spcPts val="0"/>
              </a:spcAft>
              <a:buSzPts val="2400"/>
              <a:buAutoNum type="arabicPeriod"/>
            </a:pPr>
            <a:r>
              <a:rPr lang="en" sz="2400"/>
              <a:t>What can we do to help?</a:t>
            </a:r>
            <a:endParaRPr sz="2400"/>
          </a:p>
        </p:txBody>
      </p:sp>
      <p:sp>
        <p:nvSpPr>
          <p:cNvPr id="245" name="Google Shape;245;p39"/>
          <p:cNvSpPr txBox="1"/>
          <p:nvPr/>
        </p:nvSpPr>
        <p:spPr>
          <a:xfrm>
            <a:off x="7752900" y="4804750"/>
            <a:ext cx="1391100" cy="298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4"/>
              </a:rPr>
              <a:t>Medvizz</a:t>
            </a:r>
            <a:r>
              <a:rPr lang="en" sz="1200" b="1">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5056713" y="0"/>
            <a:ext cx="3509775" cy="5143500"/>
          </a:xfrm>
          <a:prstGeom prst="rect">
            <a:avLst/>
          </a:prstGeom>
          <a:noFill/>
          <a:ln>
            <a:noFill/>
          </a:ln>
        </p:spPr>
      </p:pic>
      <p:sp>
        <p:nvSpPr>
          <p:cNvPr id="251" name="Google Shape;251;p40"/>
          <p:cNvSpPr txBox="1"/>
          <p:nvPr/>
        </p:nvSpPr>
        <p:spPr>
          <a:xfrm>
            <a:off x="728875" y="1669775"/>
            <a:ext cx="4055100" cy="85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000" b="1">
                <a:solidFill>
                  <a:schemeClr val="dk1"/>
                </a:solidFill>
                <a:latin typeface="Times New Roman"/>
                <a:ea typeface="Times New Roman"/>
                <a:cs typeface="Times New Roman"/>
                <a:sym typeface="Times New Roman"/>
              </a:rPr>
              <a:t>How does a ventilator help a patient with ARDS from COVID-19 recover? </a:t>
            </a:r>
            <a:endParaRPr sz="3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8" name="Google Shape;258;p41"/>
          <p:cNvPicPr preferRelativeResize="0"/>
          <p:nvPr/>
        </p:nvPicPr>
        <p:blipFill>
          <a:blip r:embed="rId3">
            <a:alphaModFix/>
          </a:blip>
          <a:stretch>
            <a:fillRect/>
          </a:stretch>
        </p:blipFill>
        <p:spPr>
          <a:xfrm>
            <a:off x="232050" y="151388"/>
            <a:ext cx="8679899" cy="4840713"/>
          </a:xfrm>
          <a:prstGeom prst="rect">
            <a:avLst/>
          </a:prstGeom>
          <a:noFill/>
          <a:ln>
            <a:noFill/>
          </a:ln>
        </p:spPr>
      </p:pic>
      <p:sp>
        <p:nvSpPr>
          <p:cNvPr id="259" name="Google Shape;259;p41"/>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Source</a:t>
            </a:r>
            <a:r>
              <a:rPr lang="en" sz="1200" b="1">
                <a:solidFill>
                  <a:schemeClr val="dk1"/>
                </a:solidFill>
                <a:latin typeface="Times New Roman"/>
                <a:ea typeface="Times New Roman"/>
                <a:cs typeface="Times New Roman"/>
                <a:sym typeface="Times New Roman"/>
              </a:rPr>
              <a:t>: </a:t>
            </a:r>
            <a:r>
              <a:rPr lang="en" sz="1200" b="1" u="sng">
                <a:solidFill>
                  <a:srgbClr val="1155CC"/>
                </a:solidFill>
                <a:latin typeface="Times New Roman"/>
                <a:ea typeface="Times New Roman"/>
                <a:cs typeface="Times New Roman"/>
                <a:sym typeface="Times New Roman"/>
                <a:hlinkClick r:id="rId4"/>
              </a:rPr>
              <a:t>Vox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311708" y="13572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First Day on the Tele-Health Job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2676050" y="0"/>
            <a:ext cx="3887700" cy="4939300"/>
          </a:xfrm>
          <a:prstGeom prst="rect">
            <a:avLst/>
          </a:prstGeom>
          <a:noFill/>
          <a:ln>
            <a:noFill/>
          </a:ln>
        </p:spPr>
      </p:pic>
      <p:sp>
        <p:nvSpPr>
          <p:cNvPr id="90" name="Google Shape;90;p18"/>
          <p:cNvSpPr txBox="1"/>
          <p:nvPr/>
        </p:nvSpPr>
        <p:spPr>
          <a:xfrm>
            <a:off x="7381450" y="4797300"/>
            <a:ext cx="16035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CDC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subTitle" idx="1"/>
          </p:nvPr>
        </p:nvSpPr>
        <p:spPr>
          <a:xfrm>
            <a:off x="1244875" y="2164650"/>
            <a:ext cx="26367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Surgical Mask</a:t>
            </a:r>
            <a:endParaRPr/>
          </a:p>
        </p:txBody>
      </p:sp>
      <p:pic>
        <p:nvPicPr>
          <p:cNvPr id="96" name="Google Shape;96;p19"/>
          <p:cNvPicPr preferRelativeResize="0"/>
          <p:nvPr/>
        </p:nvPicPr>
        <p:blipFill rotWithShape="1">
          <a:blip r:embed="rId3">
            <a:alphaModFix/>
          </a:blip>
          <a:srcRect t="26600" b="23077"/>
          <a:stretch/>
        </p:blipFill>
        <p:spPr>
          <a:xfrm>
            <a:off x="880825" y="-45275"/>
            <a:ext cx="7401251" cy="2093625"/>
          </a:xfrm>
          <a:prstGeom prst="rect">
            <a:avLst/>
          </a:prstGeom>
          <a:noFill/>
          <a:ln>
            <a:noFill/>
          </a:ln>
        </p:spPr>
      </p:pic>
      <p:pic>
        <p:nvPicPr>
          <p:cNvPr id="97" name="Google Shape;97;p19"/>
          <p:cNvPicPr preferRelativeResize="0"/>
          <p:nvPr/>
        </p:nvPicPr>
        <p:blipFill>
          <a:blip r:embed="rId4">
            <a:alphaModFix/>
          </a:blip>
          <a:stretch>
            <a:fillRect/>
          </a:stretch>
        </p:blipFill>
        <p:spPr>
          <a:xfrm>
            <a:off x="2888487" y="3247925"/>
            <a:ext cx="3367024" cy="1895574"/>
          </a:xfrm>
          <a:prstGeom prst="rect">
            <a:avLst/>
          </a:prstGeom>
          <a:noFill/>
          <a:ln>
            <a:noFill/>
          </a:ln>
        </p:spPr>
      </p:pic>
      <p:sp>
        <p:nvSpPr>
          <p:cNvPr id="98" name="Google Shape;98;p19"/>
          <p:cNvSpPr txBox="1">
            <a:spLocks noGrp="1"/>
          </p:cNvSpPr>
          <p:nvPr>
            <p:ph type="subTitle" idx="1"/>
          </p:nvPr>
        </p:nvSpPr>
        <p:spPr>
          <a:xfrm>
            <a:off x="5470900" y="2164650"/>
            <a:ext cx="26367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N95</a:t>
            </a:r>
            <a:endParaRPr/>
          </a:p>
        </p:txBody>
      </p:sp>
      <p:sp>
        <p:nvSpPr>
          <p:cNvPr id="99" name="Google Shape;99;p19"/>
          <p:cNvSpPr txBox="1">
            <a:spLocks noGrp="1"/>
          </p:cNvSpPr>
          <p:nvPr>
            <p:ph type="subTitle" idx="1"/>
          </p:nvPr>
        </p:nvSpPr>
        <p:spPr>
          <a:xfrm>
            <a:off x="3253650" y="2783825"/>
            <a:ext cx="2636700" cy="4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Cloth Masks</a:t>
            </a:r>
            <a:endParaRPr/>
          </a:p>
        </p:txBody>
      </p:sp>
      <p:sp>
        <p:nvSpPr>
          <p:cNvPr id="100" name="Google Shape;100;p19"/>
          <p:cNvSpPr txBox="1"/>
          <p:nvPr/>
        </p:nvSpPr>
        <p:spPr>
          <a:xfrm>
            <a:off x="6957400" y="4876800"/>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5"/>
              </a:rPr>
              <a:t>NPR</a:t>
            </a:r>
            <a:r>
              <a:rPr lang="en"/>
              <a:t>, </a:t>
            </a:r>
            <a:r>
              <a:rPr lang="en" u="sng">
                <a:solidFill>
                  <a:schemeClr val="hlink"/>
                </a:solidFill>
                <a:hlinkClick r:id="rId6"/>
              </a:rPr>
              <a:t>Gannett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Vitals</a:t>
            </a:r>
            <a:endParaRPr/>
          </a:p>
        </p:txBody>
      </p:sp>
      <p:graphicFrame>
        <p:nvGraphicFramePr>
          <p:cNvPr id="106" name="Google Shape;106;p20"/>
          <p:cNvGraphicFramePr/>
          <p:nvPr/>
        </p:nvGraphicFramePr>
        <p:xfrm>
          <a:off x="311700" y="1715700"/>
          <a:ext cx="8747100" cy="2850100"/>
        </p:xfrm>
        <a:graphic>
          <a:graphicData uri="http://schemas.openxmlformats.org/drawingml/2006/table">
            <a:tbl>
              <a:tblPr bandRow="1">
                <a:noFill/>
                <a:tableStyleId>{176650CE-75E4-4297-B60D-CF90CAEC2787}</a:tableStyleId>
              </a:tblPr>
              <a:tblGrid>
                <a:gridCol w="883550">
                  <a:extLst>
                    <a:ext uri="{9D8B030D-6E8A-4147-A177-3AD203B41FA5}">
                      <a16:colId xmlns:a16="http://schemas.microsoft.com/office/drawing/2014/main" val="20000"/>
                    </a:ext>
                  </a:extLst>
                </a:gridCol>
                <a:gridCol w="1249575">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872925">
                  <a:extLst>
                    <a:ext uri="{9D8B030D-6E8A-4147-A177-3AD203B41FA5}">
                      <a16:colId xmlns:a16="http://schemas.microsoft.com/office/drawing/2014/main" val="20003"/>
                    </a:ext>
                  </a:extLst>
                </a:gridCol>
                <a:gridCol w="1969050">
                  <a:extLst>
                    <a:ext uri="{9D8B030D-6E8A-4147-A177-3AD203B41FA5}">
                      <a16:colId xmlns:a16="http://schemas.microsoft.com/office/drawing/2014/main" val="20004"/>
                    </a:ext>
                  </a:extLst>
                </a:gridCol>
                <a:gridCol w="1653475">
                  <a:extLst>
                    <a:ext uri="{9D8B030D-6E8A-4147-A177-3AD203B41FA5}">
                      <a16:colId xmlns:a16="http://schemas.microsoft.com/office/drawing/2014/main" val="20005"/>
                    </a:ext>
                  </a:extLst>
                </a:gridCol>
              </a:tblGrid>
              <a:tr h="1583400">
                <a:tc>
                  <a:txBody>
                    <a:bodyPr/>
                    <a:lstStyle/>
                    <a:p>
                      <a:pPr marL="0" lvl="0" indent="0" algn="l" rtl="0">
                        <a:spcBef>
                          <a:spcPts val="0"/>
                        </a:spcBef>
                        <a:spcAft>
                          <a:spcPts val="0"/>
                        </a:spcAft>
                        <a:buNone/>
                      </a:pP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Heart Rate (beats per minute)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Blood Pressure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Temperature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Oxygen saturation</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Respiratory Rate (breaths per minute)</a:t>
                      </a:r>
                      <a:endParaRPr sz="1800" b="1">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6333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120/70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102F</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85%</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25</a:t>
                      </a:r>
                      <a:endParaRPr sz="18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63335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Normal</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60-100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~120/80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98.6F</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95-100%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12-20</a:t>
                      </a:r>
                      <a:endParaRPr sz="18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Vitals, After Oxygen</a:t>
            </a:r>
            <a:endParaRPr/>
          </a:p>
        </p:txBody>
      </p:sp>
      <p:graphicFrame>
        <p:nvGraphicFramePr>
          <p:cNvPr id="112" name="Google Shape;112;p21"/>
          <p:cNvGraphicFramePr/>
          <p:nvPr/>
        </p:nvGraphicFramePr>
        <p:xfrm>
          <a:off x="148925" y="1793350"/>
          <a:ext cx="8110900" cy="1920240"/>
        </p:xfrm>
        <a:graphic>
          <a:graphicData uri="http://schemas.openxmlformats.org/drawingml/2006/table">
            <a:tbl>
              <a:tblPr bandRow="1">
                <a:noFill/>
                <a:tableStyleId>{176650CE-75E4-4297-B60D-CF90CAEC2787}</a:tableStyleId>
              </a:tblPr>
              <a:tblGrid>
                <a:gridCol w="977725">
                  <a:extLst>
                    <a:ext uri="{9D8B030D-6E8A-4147-A177-3AD203B41FA5}">
                      <a16:colId xmlns:a16="http://schemas.microsoft.com/office/drawing/2014/main" val="20000"/>
                    </a:ext>
                  </a:extLst>
                </a:gridCol>
                <a:gridCol w="1000250">
                  <a:extLst>
                    <a:ext uri="{9D8B030D-6E8A-4147-A177-3AD203B41FA5}">
                      <a16:colId xmlns:a16="http://schemas.microsoft.com/office/drawing/2014/main" val="20001"/>
                    </a:ext>
                  </a:extLst>
                </a:gridCol>
                <a:gridCol w="1285950">
                  <a:extLst>
                    <a:ext uri="{9D8B030D-6E8A-4147-A177-3AD203B41FA5}">
                      <a16:colId xmlns:a16="http://schemas.microsoft.com/office/drawing/2014/main" val="20002"/>
                    </a:ext>
                  </a:extLst>
                </a:gridCol>
                <a:gridCol w="1487900">
                  <a:extLst>
                    <a:ext uri="{9D8B030D-6E8A-4147-A177-3AD203B41FA5}">
                      <a16:colId xmlns:a16="http://schemas.microsoft.com/office/drawing/2014/main" val="20003"/>
                    </a:ext>
                  </a:extLst>
                </a:gridCol>
                <a:gridCol w="1825825">
                  <a:extLst>
                    <a:ext uri="{9D8B030D-6E8A-4147-A177-3AD203B41FA5}">
                      <a16:colId xmlns:a16="http://schemas.microsoft.com/office/drawing/2014/main" val="20004"/>
                    </a:ext>
                  </a:extLst>
                </a:gridCol>
                <a:gridCol w="1533250">
                  <a:extLst>
                    <a:ext uri="{9D8B030D-6E8A-4147-A177-3AD203B41FA5}">
                      <a16:colId xmlns:a16="http://schemas.microsoft.com/office/drawing/2014/main" val="20005"/>
                    </a:ext>
                  </a:extLst>
                </a:gridCol>
              </a:tblGrid>
              <a:tr h="0">
                <a:tc>
                  <a:txBody>
                    <a:bodyPr/>
                    <a:lstStyle/>
                    <a:p>
                      <a:pPr marL="0" lvl="0" indent="0" algn="l" rtl="0">
                        <a:spcBef>
                          <a:spcPts val="0"/>
                        </a:spcBef>
                        <a:spcAft>
                          <a:spcPts val="0"/>
                        </a:spcAft>
                        <a:buNone/>
                      </a:pP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Heart Rate (beats per minute)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Blood Pressure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Temperature</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Oxygen saturation</a:t>
                      </a:r>
                      <a:endParaRPr sz="1800" b="1">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Respiratory Rate (breaths per minute)</a:t>
                      </a:r>
                      <a:endParaRPr sz="1800" b="1">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Patient</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120/70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102F</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21</a:t>
                      </a:r>
                      <a:endParaRPr sz="18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Normal</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60-100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~120/80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98.6F</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95-100%</a:t>
                      </a:r>
                      <a:endParaRPr sz="1800">
                        <a:latin typeface="Times New Roman"/>
                        <a:ea typeface="Times New Roman"/>
                        <a:cs typeface="Times New Roman"/>
                        <a:sym typeface="Times New Roman"/>
                      </a:endParaRPr>
                    </a:p>
                  </a:txBody>
                  <a:tcPr marL="68575" marR="68575" marT="0" marB="0"/>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12-20</a:t>
                      </a:r>
                      <a:endParaRPr sz="18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Labs</a:t>
            </a:r>
            <a:endParaRPr/>
          </a:p>
        </p:txBody>
      </p:sp>
      <p:graphicFrame>
        <p:nvGraphicFramePr>
          <p:cNvPr id="118" name="Google Shape;118;p22"/>
          <p:cNvGraphicFramePr/>
          <p:nvPr/>
        </p:nvGraphicFramePr>
        <p:xfrm>
          <a:off x="952500" y="1085850"/>
          <a:ext cx="7239000" cy="3864575"/>
        </p:xfrm>
        <a:graphic>
          <a:graphicData uri="http://schemas.openxmlformats.org/drawingml/2006/table">
            <a:tbl>
              <a:tblPr>
                <a:noFill/>
                <a:tableStyleId>{4DFD4A24-033A-4F6B-9707-BE5D69BFC428}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539525">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
                        <a:t>Value</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Reference Range</a:t>
                      </a:r>
                      <a:endParaRPr/>
                    </a:p>
                  </a:txBody>
                  <a:tcPr marL="91425" marR="91425" marT="91425" marB="91425">
                    <a:solidFill>
                      <a:srgbClr val="EFEFEF"/>
                    </a:solidFill>
                  </a:tcPr>
                </a:tc>
                <a:extLst>
                  <a:ext uri="{0D108BD9-81ED-4DB2-BD59-A6C34878D82A}">
                    <a16:rowId xmlns:a16="http://schemas.microsoft.com/office/drawing/2014/main" val="10000"/>
                  </a:ext>
                </a:extLst>
              </a:tr>
              <a:tr h="518850">
                <a:tc>
                  <a:txBody>
                    <a:bodyPr/>
                    <a:lstStyle/>
                    <a:p>
                      <a:pPr marL="0" lvl="0" indent="0" algn="l" rtl="0">
                        <a:spcBef>
                          <a:spcPts val="0"/>
                        </a:spcBef>
                        <a:spcAft>
                          <a:spcPts val="0"/>
                        </a:spcAft>
                        <a:buNone/>
                      </a:pPr>
                      <a:r>
                        <a:rPr lang="en"/>
                        <a:t>White blood cell count</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9,000</a:t>
                      </a:r>
                      <a:endParaRPr/>
                    </a:p>
                  </a:txBody>
                  <a:tcPr marL="91425" marR="91425" marT="91425" marB="91425"/>
                </a:tc>
                <a:tc>
                  <a:txBody>
                    <a:bodyPr/>
                    <a:lstStyle/>
                    <a:p>
                      <a:pPr marL="0" lvl="0" indent="0" algn="l" rtl="0">
                        <a:spcBef>
                          <a:spcPts val="0"/>
                        </a:spcBef>
                        <a:spcAft>
                          <a:spcPts val="0"/>
                        </a:spcAft>
                        <a:buNone/>
                      </a:pPr>
                      <a:r>
                        <a:rPr lang="en"/>
                        <a:t>4,000 - 11,000</a:t>
                      </a:r>
                      <a:endParaRPr/>
                    </a:p>
                  </a:txBody>
                  <a:tcPr marL="91425" marR="91425" marT="91425" marB="91425"/>
                </a:tc>
                <a:extLst>
                  <a:ext uri="{0D108BD9-81ED-4DB2-BD59-A6C34878D82A}">
                    <a16:rowId xmlns:a16="http://schemas.microsoft.com/office/drawing/2014/main" val="10001"/>
                  </a:ext>
                </a:extLst>
              </a:tr>
              <a:tr h="518850">
                <a:tc>
                  <a:txBody>
                    <a:bodyPr/>
                    <a:lstStyle/>
                    <a:p>
                      <a:pPr marL="0" lvl="0" indent="0" algn="l" rtl="0">
                        <a:spcBef>
                          <a:spcPts val="0"/>
                        </a:spcBef>
                        <a:spcAft>
                          <a:spcPts val="0"/>
                        </a:spcAft>
                        <a:buNone/>
                      </a:pPr>
                      <a:r>
                        <a:rPr lang="en"/>
                        <a:t>Influenza A</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Negative</a:t>
                      </a:r>
                      <a:endParaRPr/>
                    </a:p>
                  </a:txBody>
                  <a:tcPr marL="91425" marR="91425" marT="91425" marB="91425"/>
                </a:tc>
                <a:tc>
                  <a:txBody>
                    <a:bodyPr/>
                    <a:lstStyle/>
                    <a:p>
                      <a:pPr marL="0" lvl="0" indent="0" algn="l" rtl="0">
                        <a:spcBef>
                          <a:spcPts val="0"/>
                        </a:spcBef>
                        <a:spcAft>
                          <a:spcPts val="0"/>
                        </a:spcAft>
                        <a:buNone/>
                      </a:pPr>
                      <a:r>
                        <a:rPr lang="en"/>
                        <a:t>Negative</a:t>
                      </a:r>
                      <a:endParaRPr/>
                    </a:p>
                  </a:txBody>
                  <a:tcPr marL="91425" marR="91425" marT="91425" marB="91425"/>
                </a:tc>
                <a:extLst>
                  <a:ext uri="{0D108BD9-81ED-4DB2-BD59-A6C34878D82A}">
                    <a16:rowId xmlns:a16="http://schemas.microsoft.com/office/drawing/2014/main" val="10002"/>
                  </a:ext>
                </a:extLst>
              </a:tr>
              <a:tr h="518850">
                <a:tc>
                  <a:txBody>
                    <a:bodyPr/>
                    <a:lstStyle/>
                    <a:p>
                      <a:pPr marL="0" lvl="0" indent="0" algn="l" rtl="0">
                        <a:spcBef>
                          <a:spcPts val="0"/>
                        </a:spcBef>
                        <a:spcAft>
                          <a:spcPts val="0"/>
                        </a:spcAft>
                        <a:buNone/>
                      </a:pPr>
                      <a:r>
                        <a:rPr lang="en"/>
                        <a:t>Influence B</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Negative</a:t>
                      </a:r>
                      <a:endParaRPr/>
                    </a:p>
                  </a:txBody>
                  <a:tcPr marL="91425" marR="91425" marT="91425" marB="91425"/>
                </a:tc>
                <a:tc>
                  <a:txBody>
                    <a:bodyPr/>
                    <a:lstStyle/>
                    <a:p>
                      <a:pPr marL="0" lvl="0" indent="0" algn="l" rtl="0">
                        <a:spcBef>
                          <a:spcPts val="0"/>
                        </a:spcBef>
                        <a:spcAft>
                          <a:spcPts val="0"/>
                        </a:spcAft>
                        <a:buNone/>
                      </a:pPr>
                      <a:r>
                        <a:rPr lang="en"/>
                        <a:t>Negative</a:t>
                      </a:r>
                      <a:endParaRPr/>
                    </a:p>
                  </a:txBody>
                  <a:tcPr marL="91425" marR="91425" marT="91425" marB="91425"/>
                </a:tc>
                <a:extLst>
                  <a:ext uri="{0D108BD9-81ED-4DB2-BD59-A6C34878D82A}">
                    <a16:rowId xmlns:a16="http://schemas.microsoft.com/office/drawing/2014/main" val="10003"/>
                  </a:ext>
                </a:extLst>
              </a:tr>
              <a:tr h="518850">
                <a:tc>
                  <a:txBody>
                    <a:bodyPr/>
                    <a:lstStyle/>
                    <a:p>
                      <a:pPr marL="0" lvl="0" indent="0" algn="l" rtl="0">
                        <a:spcBef>
                          <a:spcPts val="0"/>
                        </a:spcBef>
                        <a:spcAft>
                          <a:spcPts val="0"/>
                        </a:spcAft>
                        <a:buNone/>
                      </a:pPr>
                      <a:r>
                        <a:rPr lang="en"/>
                        <a:t>Sputum culture growth</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Positive for growth</a:t>
                      </a:r>
                      <a:endParaRPr/>
                    </a:p>
                  </a:txBody>
                  <a:tcPr marL="91425" marR="91425" marT="91425" marB="91425"/>
                </a:tc>
                <a:tc>
                  <a:txBody>
                    <a:bodyPr/>
                    <a:lstStyle/>
                    <a:p>
                      <a:pPr marL="0" lvl="0" indent="0" algn="l" rtl="0">
                        <a:spcBef>
                          <a:spcPts val="0"/>
                        </a:spcBef>
                        <a:spcAft>
                          <a:spcPts val="0"/>
                        </a:spcAft>
                        <a:buNone/>
                      </a:pPr>
                      <a:r>
                        <a:rPr lang="en"/>
                        <a:t>No growth</a:t>
                      </a:r>
                      <a:endParaRPr/>
                    </a:p>
                  </a:txBody>
                  <a:tcPr marL="91425" marR="91425" marT="91425" marB="91425"/>
                </a:tc>
                <a:extLst>
                  <a:ext uri="{0D108BD9-81ED-4DB2-BD59-A6C34878D82A}">
                    <a16:rowId xmlns:a16="http://schemas.microsoft.com/office/drawing/2014/main" val="10004"/>
                  </a:ext>
                </a:extLst>
              </a:tr>
              <a:tr h="1143775">
                <a:tc>
                  <a:txBody>
                    <a:bodyPr/>
                    <a:lstStyle/>
                    <a:p>
                      <a:pPr marL="0" lvl="0" indent="0" algn="l" rtl="0">
                        <a:spcBef>
                          <a:spcPts val="0"/>
                        </a:spcBef>
                        <a:spcAft>
                          <a:spcPts val="0"/>
                        </a:spcAft>
                        <a:buNone/>
                      </a:pPr>
                      <a:r>
                        <a:rPr lang="en"/>
                        <a:t>Sputum culture species</a:t>
                      </a:r>
                      <a:endParaRPr/>
                    </a:p>
                  </a:txBody>
                  <a:tcPr marL="91425" marR="91425" marT="91425" marB="91425">
                    <a:solidFill>
                      <a:srgbClr val="EFEFEF"/>
                    </a:solidFill>
                  </a:tcPr>
                </a:tc>
                <a:tc>
                  <a:txBody>
                    <a:bodyPr/>
                    <a:lstStyle/>
                    <a:p>
                      <a:pPr marL="0" lvl="0" indent="0" algn="l" rtl="0">
                        <a:spcBef>
                          <a:spcPts val="0"/>
                        </a:spcBef>
                        <a:spcAft>
                          <a:spcPts val="0"/>
                        </a:spcAft>
                        <a:buNone/>
                      </a:pPr>
                      <a:r>
                        <a:rPr lang="en"/>
                        <a:t>Mixed flora (Streptococcus pneumoniae, Haemophilus influenzae, Staphylococcus aureus, and Klebsiella species)</a:t>
                      </a:r>
                      <a:endParaRPr/>
                    </a:p>
                  </a:txBody>
                  <a:tcPr marL="91425" marR="91425" marT="91425" marB="91425"/>
                </a:tc>
                <a:tc>
                  <a:txBody>
                    <a:bodyPr/>
                    <a:lstStyle/>
                    <a:p>
                      <a:pPr marL="0" lvl="0" indent="0" algn="l" rtl="0">
                        <a:spcBef>
                          <a:spcPts val="0"/>
                        </a:spcBef>
                        <a:spcAft>
                          <a:spcPts val="0"/>
                        </a:spcAft>
                        <a:buNone/>
                      </a:pPr>
                      <a:r>
                        <a:rPr lang="en"/>
                        <a:t>N/A</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CT Scan</a:t>
            </a:r>
            <a:endParaRPr/>
          </a:p>
        </p:txBody>
      </p:sp>
      <p:pic>
        <p:nvPicPr>
          <p:cNvPr id="124" name="Google Shape;124;p23"/>
          <p:cNvPicPr preferRelativeResize="0"/>
          <p:nvPr/>
        </p:nvPicPr>
        <p:blipFill>
          <a:blip r:embed="rId3">
            <a:alphaModFix/>
          </a:blip>
          <a:stretch>
            <a:fillRect/>
          </a:stretch>
        </p:blipFill>
        <p:spPr>
          <a:xfrm>
            <a:off x="854050" y="1170125"/>
            <a:ext cx="3084225" cy="3747925"/>
          </a:xfrm>
          <a:prstGeom prst="rect">
            <a:avLst/>
          </a:prstGeom>
          <a:noFill/>
          <a:ln>
            <a:noFill/>
          </a:ln>
        </p:spPr>
      </p:pic>
      <p:pic>
        <p:nvPicPr>
          <p:cNvPr id="125" name="Google Shape;125;p23"/>
          <p:cNvPicPr preferRelativeResize="0"/>
          <p:nvPr/>
        </p:nvPicPr>
        <p:blipFill>
          <a:blip r:embed="rId4">
            <a:alphaModFix/>
          </a:blip>
          <a:stretch>
            <a:fillRect/>
          </a:stretch>
        </p:blipFill>
        <p:spPr>
          <a:xfrm>
            <a:off x="5244288" y="1122525"/>
            <a:ext cx="3190875" cy="3200400"/>
          </a:xfrm>
          <a:prstGeom prst="rect">
            <a:avLst/>
          </a:prstGeom>
          <a:noFill/>
          <a:ln>
            <a:noFill/>
          </a:ln>
        </p:spPr>
      </p:pic>
      <p:sp>
        <p:nvSpPr>
          <p:cNvPr id="126" name="Google Shape;126;p23"/>
          <p:cNvSpPr txBox="1"/>
          <p:nvPr/>
        </p:nvSpPr>
        <p:spPr>
          <a:xfrm>
            <a:off x="5632175" y="4844500"/>
            <a:ext cx="3511800" cy="30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Times New Roman"/>
                <a:ea typeface="Times New Roman"/>
                <a:cs typeface="Times New Roman"/>
                <a:sym typeface="Times New Roman"/>
              </a:rPr>
              <a:t>Source: </a:t>
            </a:r>
            <a:r>
              <a:rPr lang="en" sz="1200" u="sng">
                <a:solidFill>
                  <a:srgbClr val="1155CC"/>
                </a:solidFill>
                <a:latin typeface="Times New Roman"/>
                <a:ea typeface="Times New Roman"/>
                <a:cs typeface="Times New Roman"/>
                <a:sym typeface="Times New Roman"/>
                <a:hlinkClick r:id="rId5"/>
              </a:rPr>
              <a:t>Memorial Sloan Kettering</a:t>
            </a:r>
            <a:r>
              <a:rPr lang="en" sz="1200">
                <a:solidFill>
                  <a:srgbClr val="0000FF"/>
                </a:solidFill>
                <a:latin typeface="Times New Roman"/>
                <a:ea typeface="Times New Roman"/>
                <a:cs typeface="Times New Roman"/>
                <a:sym typeface="Times New Roman"/>
              </a:rPr>
              <a:t>, </a:t>
            </a:r>
            <a:r>
              <a:rPr lang="en" sz="1200" u="sng">
                <a:solidFill>
                  <a:srgbClr val="1155CC"/>
                </a:solidFill>
                <a:latin typeface="Times New Roman"/>
                <a:ea typeface="Times New Roman"/>
                <a:cs typeface="Times New Roman"/>
                <a:sym typeface="Times New Roman"/>
                <a:hlinkClick r:id="rId6"/>
              </a:rPr>
              <a:t>Radiopaedia</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832</Words>
  <Application>Microsoft Macintosh PowerPoint</Application>
  <PresentationFormat>On-screen Show (16:9)</PresentationFormat>
  <Paragraphs>192</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Times New Roman</vt:lpstr>
      <vt:lpstr>Simple Light</vt:lpstr>
      <vt:lpstr>Respiratory Case </vt:lpstr>
      <vt:lpstr>Telemedicine / Telehealth</vt:lpstr>
      <vt:lpstr>Our First Day on the Tele-Health Job</vt:lpstr>
      <vt:lpstr>PowerPoint Presentation</vt:lpstr>
      <vt:lpstr>PowerPoint Presentation</vt:lpstr>
      <vt:lpstr>Initial Vitals</vt:lpstr>
      <vt:lpstr>Vitals, After Oxygen</vt:lpstr>
      <vt:lpstr>Part 1 Labs</vt:lpstr>
      <vt:lpstr>CT Scan</vt:lpstr>
      <vt:lpstr>Your patient</vt:lpstr>
      <vt:lpstr>The Normal Respiratory System</vt:lpstr>
      <vt:lpstr>COPD - Emphysema</vt:lpstr>
      <vt:lpstr>COPD - Chronic Bronchitis</vt:lpstr>
      <vt:lpstr>Smoking Destroys the Mucociliary Escalator</vt:lpstr>
      <vt:lpstr>Part 2 Labs</vt:lpstr>
      <vt:lpstr>Vitals </vt:lpstr>
      <vt:lpstr>Vitals</vt:lpstr>
      <vt:lpstr>Intubation </vt:lpstr>
      <vt:lpstr>Intubation</vt:lpstr>
      <vt:lpstr>PowerPoint Presentation</vt:lpstr>
      <vt:lpstr>PowerPoint Presentation</vt:lpstr>
      <vt:lpstr>Vitals</vt:lpstr>
      <vt:lpstr>PowerPoint Presentation</vt:lpstr>
      <vt:lpstr>PowerPoint Presentation</vt:lpstr>
      <vt:lpstr>ARDS</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Respiratory Case </dc:title>
  <cp:lastModifiedBy>Laird, Jessica</cp:lastModifiedBy>
  <cp:revision>3</cp:revision>
  <dcterms:modified xsi:type="dcterms:W3CDTF">2020-04-19T00:52:32Z</dcterms:modified>
</cp:coreProperties>
</file>